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62" r:id="rId4"/>
    <p:sldId id="264" r:id="rId5"/>
    <p:sldId id="263" r:id="rId6"/>
    <p:sldId id="265" r:id="rId7"/>
    <p:sldId id="266" r:id="rId8"/>
    <p:sldId id="272" r:id="rId9"/>
    <p:sldId id="267" r:id="rId10"/>
    <p:sldId id="268" r:id="rId11"/>
    <p:sldId id="269" r:id="rId12"/>
    <p:sldId id="271" r:id="rId13"/>
    <p:sldId id="273" r:id="rId14"/>
    <p:sldId id="270" r:id="rId15"/>
    <p:sldId id="274" r:id="rId16"/>
    <p:sldId id="275" r:id="rId17"/>
    <p:sldId id="276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253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253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3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3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3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3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253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3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53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254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4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4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53A04D-C11D-4EE6-956E-C3B697DF38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ABDDA1-B67B-4BF7-B81C-90114A7DAB0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818797-8D08-4BD0-B684-0125D75E7D7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86DC6E9-24C8-4856-A36A-9F3C654A5A3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80F366-D659-4C23-8D7B-31F669569C0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ACF812-64B6-418A-9E29-70CC5BF46A2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3204C56-F26B-4535-8A74-E272AF2EED2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C0A42C-62BE-40C6-83EA-CFBA1FD82A0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4D03B7-BEF5-4C94-974E-3FC508BF031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C3EC09-A3F6-42E3-8135-8D65003E3D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3513E1-8859-492C-A92C-541A371DB57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0A90BC-C8AB-40E9-A912-A3DE9098AC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2A1621AD-3119-4A41-B84A-46A24B0AE495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150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151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51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1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1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Velocity and Acceleration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Velocity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Speed with a direction; 5 mi / h, southwest</a:t>
            </a:r>
          </a:p>
          <a:p>
            <a:r>
              <a:rPr lang="en-US"/>
              <a:t>Same formulas are used </a:t>
            </a:r>
          </a:p>
          <a:p>
            <a:r>
              <a:rPr lang="en-US"/>
              <a:t>Direction can be negative or positive from the frame of reference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Velocity Practice Problems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Always, always, always set up the chart</a:t>
            </a:r>
          </a:p>
          <a:p>
            <a:r>
              <a:rPr lang="en-US" sz="2800"/>
              <a:t>A car takes 25 seconds to go 14 meters.  What is the car’s speed?</a:t>
            </a:r>
          </a:p>
          <a:p>
            <a:r>
              <a:rPr lang="en-US" sz="2800"/>
              <a:t>A bus travelling at 18 m/s takes 4,200 seconds to complete it’s trip.  How far did it travel?</a:t>
            </a:r>
          </a:p>
          <a:p>
            <a:endParaRPr lang="en-US" sz="2800"/>
          </a:p>
          <a:p>
            <a:endParaRPr lang="en-US" sz="2800"/>
          </a:p>
        </p:txBody>
      </p:sp>
      <p:graphicFrame>
        <p:nvGraphicFramePr>
          <p:cNvPr id="16420" name="Group 3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343400" cy="4525964"/>
        </p:xfrm>
        <a:graphic>
          <a:graphicData uri="http://schemas.openxmlformats.org/drawingml/2006/table">
            <a:tbl>
              <a:tblPr/>
              <a:tblGrid>
                <a:gridCol w="1447800"/>
                <a:gridCol w="1382713"/>
                <a:gridCol w="1512887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What do you Know?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What are you Finding?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What is your Formula?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Graph Interpretation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0" y="3212084"/>
            <a:ext cx="6629400" cy="3645915"/>
          </a:xfrm>
        </p:spPr>
      </p:pic>
      <p:sp>
        <p:nvSpPr>
          <p:cNvPr id="6" name="TextBox 5"/>
          <p:cNvSpPr txBox="1"/>
          <p:nvPr/>
        </p:nvSpPr>
        <p:spPr>
          <a:xfrm>
            <a:off x="914400" y="914400"/>
            <a:ext cx="784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 dirty="0" smtClean="0"/>
              <a:t>What is happening during 0 and 40 seconds?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What is happening during 40 and 70 seconds?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How does the speed between 70 and 90 seconds compare to 90 and 100 seconds?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What is the speed between 10 and 30 seconds?  Hint:  Find the slope of the line.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Lines on a Graph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5330" y="1371600"/>
            <a:ext cx="7292620" cy="518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Questions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dirty="0"/>
              <a:t>How are speed and velocity similar?</a:t>
            </a:r>
          </a:p>
          <a:p>
            <a:r>
              <a:rPr lang="en-US" sz="4000" dirty="0"/>
              <a:t>How are speed and velocity the same?</a:t>
            </a:r>
          </a:p>
          <a:p>
            <a:r>
              <a:rPr lang="en-US" sz="4000" dirty="0"/>
              <a:t>What determines an objects velocity</a:t>
            </a:r>
            <a:r>
              <a:rPr lang="en-US" sz="4000" dirty="0" smtClean="0"/>
              <a:t>?</a:t>
            </a:r>
          </a:p>
          <a:p>
            <a:r>
              <a:rPr lang="en-US" sz="4000" dirty="0" smtClean="0"/>
              <a:t>Hoe can you tell from a graph is the velocity is uniform or not?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A change in velocity. 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The change can be in the </a:t>
            </a:r>
            <a:r>
              <a:rPr lang="en-US" i="1" dirty="0" smtClean="0"/>
              <a:t>speed</a:t>
            </a:r>
            <a:r>
              <a:rPr lang="en-US" dirty="0" smtClean="0"/>
              <a:t> of motion, in the </a:t>
            </a:r>
            <a:r>
              <a:rPr lang="en-US" i="1" dirty="0" smtClean="0"/>
              <a:t>direction</a:t>
            </a:r>
            <a:r>
              <a:rPr lang="en-US" dirty="0" smtClean="0"/>
              <a:t> of motion, or both.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Includes slowing down (deceleration)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Found by calculating the slope on a Velocity vs. Time Graph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Acceleration (a) = </a:t>
            </a:r>
            <a:r>
              <a:rPr lang="en-US" u="sng" dirty="0" smtClean="0"/>
              <a:t>Velocity or Speed (v)</a:t>
            </a:r>
          </a:p>
          <a:p>
            <a:pPr>
              <a:lnSpc>
                <a:spcPct val="110000"/>
              </a:lnSpc>
              <a:buNone/>
            </a:pPr>
            <a:r>
              <a:rPr lang="en-US" dirty="0" smtClean="0"/>
              <a:t>						 Time (t)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Unit is meters/second/second or m /s</a:t>
            </a:r>
            <a:r>
              <a:rPr lang="en-US" baseline="30000" dirty="0" smtClean="0"/>
              <a:t>2</a:t>
            </a:r>
            <a:endParaRPr lang="en-US" baseline="30000" dirty="0" smtClean="0"/>
          </a:p>
          <a:p>
            <a:pPr>
              <a:lnSpc>
                <a:spcPct val="11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					</a:t>
            </a:r>
          </a:p>
          <a:p>
            <a:pPr>
              <a:lnSpc>
                <a:spcPct val="110000"/>
              </a:lnSpc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 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153400" cy="1371600"/>
          </a:xfrm>
        </p:spPr>
        <p:txBody>
          <a:bodyPr/>
          <a:lstStyle/>
          <a:p>
            <a:r>
              <a:rPr lang="en-US" dirty="0" smtClean="0"/>
              <a:t>Velocity is changing at a constant rate</a:t>
            </a:r>
          </a:p>
          <a:p>
            <a:r>
              <a:rPr lang="en-US" dirty="0" smtClean="0"/>
              <a:t>Also known as uniform acceleration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667000"/>
            <a:ext cx="6172200" cy="4159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Non-uniform Acceleration</a:t>
            </a:r>
            <a:endParaRPr lang="en-US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7443" y="1600200"/>
            <a:ext cx="839363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 Word Problems</a:t>
            </a:r>
            <a:br>
              <a:rPr lang="en-US" dirty="0" smtClean="0"/>
            </a:br>
            <a:r>
              <a:rPr lang="en-US" dirty="0" smtClean="0"/>
              <a:t>*  Use the KFF chart  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400" dirty="0"/>
              <a:t>A roller coaster car rapidly picks up speed as it rolls down a slope. As it starts down the slope, its speed is 4 m/s. But 3 seconds later, at the bottom of the slope, its speed is 22 m/s. What is its average acceleration? </a:t>
            </a:r>
          </a:p>
          <a:p>
            <a:endParaRPr lang="en-US" dirty="0"/>
          </a:p>
          <a:p>
            <a:r>
              <a:rPr lang="en-US" sz="2400" dirty="0" smtClean="0"/>
              <a:t>A </a:t>
            </a:r>
            <a:r>
              <a:rPr lang="en-US" sz="2400" dirty="0"/>
              <a:t>cyclist accelerates from 0 m/s to 8 m/s in 3 seconds. What is his acceleration ? Is this </a:t>
            </a:r>
            <a:r>
              <a:rPr lang="en-US" sz="2400" dirty="0" smtClean="0"/>
              <a:t>acceleration </a:t>
            </a:r>
            <a:r>
              <a:rPr lang="en-US" sz="2400" dirty="0"/>
              <a:t>higher than that of a car which accelerates from 0 to 30 m/s in 8 seconds?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car advertisement states that a certain car can accelerate from rest to 70 km/h in 7 seconds. Find the car’s average acceleration.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lizard accelerates from 2 m/s to 10 m/s in 4 seconds. What is the lizard’s average acceleration?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>
                <a:latin typeface="Arial Black" pitchFamily="34" charset="0"/>
              </a:rPr>
              <a:t>Frames of Reference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2538" y="1524000"/>
            <a:ext cx="7772400" cy="4953000"/>
          </a:xfrm>
        </p:spPr>
        <p:txBody>
          <a:bodyPr/>
          <a:lstStyle/>
          <a:p>
            <a:r>
              <a:rPr lang="en-US">
                <a:latin typeface="Arial Black" pitchFamily="34" charset="0"/>
              </a:rPr>
              <a:t>The object or point from which movement is determined </a:t>
            </a:r>
          </a:p>
          <a:p>
            <a:r>
              <a:rPr lang="en-US">
                <a:latin typeface="Arial Black" pitchFamily="34" charset="0"/>
              </a:rPr>
              <a:t>Movement is relative to an object that </a:t>
            </a:r>
            <a:r>
              <a:rPr lang="en-US" b="1" i="1">
                <a:latin typeface="Arial Black" pitchFamily="34" charset="0"/>
              </a:rPr>
              <a:t>appears</a:t>
            </a:r>
            <a:r>
              <a:rPr lang="en-US">
                <a:latin typeface="Arial Black" pitchFamily="34" charset="0"/>
              </a:rPr>
              <a:t> stationary (does not move)</a:t>
            </a:r>
          </a:p>
          <a:p>
            <a:r>
              <a:rPr lang="en-US">
                <a:latin typeface="Arial Black" pitchFamily="34" charset="0"/>
              </a:rPr>
              <a:t>Earth is a common frame of reference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05800" cy="1219200"/>
          </a:xfrm>
        </p:spPr>
        <p:txBody>
          <a:bodyPr/>
          <a:lstStyle/>
          <a:p>
            <a:r>
              <a:rPr lang="en-US" dirty="0" smtClean="0"/>
              <a:t>What is happening between each interval on the graph?</a:t>
            </a:r>
            <a:endParaRPr lang="en-US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590800"/>
            <a:ext cx="7315200" cy="41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Continued?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common unit for speed?</a:t>
            </a:r>
          </a:p>
          <a:p>
            <a:r>
              <a:rPr lang="en-US" dirty="0" smtClean="0"/>
              <a:t>What is a common unit for acceleration?</a:t>
            </a:r>
          </a:p>
          <a:p>
            <a:r>
              <a:rPr lang="en-US" dirty="0" smtClean="0"/>
              <a:t>How do the y-axis of the graphs for determining speed and </a:t>
            </a:r>
            <a:r>
              <a:rPr lang="en-US" smtClean="0"/>
              <a:t>acceleration compare?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>
                <a:latin typeface="Arial Black" pitchFamily="34" charset="0"/>
              </a:rPr>
              <a:t>Questions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000">
                <a:latin typeface="Arial Black" pitchFamily="34" charset="0"/>
              </a:rPr>
              <a:t>What is the frame of reference for the sunset?</a:t>
            </a:r>
          </a:p>
          <a:p>
            <a:pPr>
              <a:lnSpc>
                <a:spcPct val="90000"/>
              </a:lnSpc>
            </a:pPr>
            <a:r>
              <a:rPr lang="en-US" sz="4000">
                <a:latin typeface="Arial Black" pitchFamily="34" charset="0"/>
              </a:rPr>
              <a:t>What is a frame of reference for reading a map?</a:t>
            </a:r>
          </a:p>
          <a:p>
            <a:pPr>
              <a:lnSpc>
                <a:spcPct val="90000"/>
              </a:lnSpc>
            </a:pPr>
            <a:r>
              <a:rPr lang="en-US" sz="4000">
                <a:latin typeface="Arial Black" pitchFamily="34" charset="0"/>
              </a:rPr>
              <a:t>What is the most common frame of reference?</a:t>
            </a:r>
          </a:p>
          <a:p>
            <a:pPr>
              <a:lnSpc>
                <a:spcPct val="90000"/>
              </a:lnSpc>
            </a:pPr>
            <a:endParaRPr lang="en-US" sz="4000">
              <a:latin typeface="Arial Black" pitchFamily="34" charset="0"/>
            </a:endParaRPr>
          </a:p>
          <a:p>
            <a:pPr>
              <a:lnSpc>
                <a:spcPct val="90000"/>
              </a:lnSpc>
            </a:pPr>
            <a:endParaRPr lang="en-US" sz="4000">
              <a:latin typeface="Arial Black" pitchFamily="34" charset="0"/>
            </a:endParaRPr>
          </a:p>
          <a:p>
            <a:pPr>
              <a:lnSpc>
                <a:spcPct val="90000"/>
              </a:lnSpc>
            </a:pPr>
            <a:endParaRPr lang="en-US" sz="4000">
              <a:latin typeface="Arial Black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>
                <a:latin typeface="Arial Black" pitchFamily="34" charset="0"/>
              </a:rPr>
              <a:t>Question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000">
                <a:latin typeface="Arial Black" pitchFamily="34" charset="0"/>
              </a:rPr>
              <a:t>If you are travelling down the interstate, how can you determine if you are tailing too closely to the vehicle in front of you?</a:t>
            </a:r>
          </a:p>
          <a:p>
            <a:pPr>
              <a:lnSpc>
                <a:spcPct val="90000"/>
              </a:lnSpc>
            </a:pPr>
            <a:endParaRPr lang="en-US" sz="4000">
              <a:latin typeface="Arial Black" pitchFamily="34" charset="0"/>
            </a:endParaRPr>
          </a:p>
          <a:p>
            <a:pPr>
              <a:lnSpc>
                <a:spcPct val="90000"/>
              </a:lnSpc>
            </a:pPr>
            <a:endParaRPr lang="en-US" sz="4000">
              <a:latin typeface="Arial Black" pitchFamily="34" charset="0"/>
            </a:endParaRPr>
          </a:p>
          <a:p>
            <a:pPr>
              <a:lnSpc>
                <a:spcPct val="90000"/>
              </a:lnSpc>
            </a:pPr>
            <a:endParaRPr lang="en-US" sz="4000">
              <a:latin typeface="Arial Black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>
                <a:latin typeface="Arial Black" pitchFamily="34" charset="0"/>
              </a:rPr>
              <a:t>Motion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Arial Black" pitchFamily="34" charset="0"/>
              </a:rPr>
              <a:t>Motion is a change in position relative to a frame of reference.</a:t>
            </a:r>
          </a:p>
          <a:p>
            <a:pPr>
              <a:lnSpc>
                <a:spcPct val="90000"/>
              </a:lnSpc>
            </a:pPr>
            <a:r>
              <a:rPr lang="en-US">
                <a:latin typeface="Arial Black" pitchFamily="34" charset="0"/>
              </a:rPr>
              <a:t>Position (d)</a:t>
            </a:r>
          </a:p>
          <a:p>
            <a:pPr lvl="1">
              <a:lnSpc>
                <a:spcPct val="90000"/>
              </a:lnSpc>
            </a:pPr>
            <a:r>
              <a:rPr lang="en-US" sz="3200">
                <a:latin typeface="Arial Black" pitchFamily="34" charset="0"/>
              </a:rPr>
              <a:t>Displacement</a:t>
            </a:r>
          </a:p>
          <a:p>
            <a:pPr lvl="1">
              <a:lnSpc>
                <a:spcPct val="90000"/>
              </a:lnSpc>
            </a:pPr>
            <a:r>
              <a:rPr lang="en-US" sz="3200">
                <a:latin typeface="Arial Black" pitchFamily="34" charset="0"/>
              </a:rPr>
              <a:t>Distance</a:t>
            </a:r>
          </a:p>
          <a:p>
            <a:pPr>
              <a:lnSpc>
                <a:spcPct val="90000"/>
              </a:lnSpc>
            </a:pPr>
            <a:r>
              <a:rPr lang="en-US">
                <a:latin typeface="Arial Black" pitchFamily="34" charset="0"/>
              </a:rPr>
              <a:t>Scalar – motion without a direction</a:t>
            </a:r>
          </a:p>
          <a:p>
            <a:pPr>
              <a:lnSpc>
                <a:spcPct val="90000"/>
              </a:lnSpc>
            </a:pPr>
            <a:r>
              <a:rPr lang="en-US">
                <a:latin typeface="Arial Black" pitchFamily="34" charset="0"/>
              </a:rPr>
              <a:t>Vector – motion with a direction</a:t>
            </a:r>
          </a:p>
          <a:p>
            <a:pPr>
              <a:lnSpc>
                <a:spcPct val="90000"/>
              </a:lnSpc>
            </a:pPr>
            <a:endParaRPr lang="en-US">
              <a:latin typeface="Arial Black" pitchFamily="34" charset="0"/>
            </a:endParaRPr>
          </a:p>
          <a:p>
            <a:pPr>
              <a:lnSpc>
                <a:spcPct val="90000"/>
              </a:lnSpc>
            </a:pPr>
            <a:endParaRPr lang="en-US" sz="4000">
              <a:latin typeface="Arial Black" pitchFamily="34" charset="0"/>
            </a:endParaRPr>
          </a:p>
          <a:p>
            <a:pPr>
              <a:lnSpc>
                <a:spcPct val="90000"/>
              </a:lnSpc>
            </a:pPr>
            <a:endParaRPr lang="en-US" sz="4000">
              <a:latin typeface="Arial Black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Speed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Scalar quantity – No direction;  5 mi/hr.</a:t>
            </a:r>
          </a:p>
          <a:p>
            <a:r>
              <a:rPr lang="en-US"/>
              <a:t>Speed (v) = </a:t>
            </a:r>
            <a:r>
              <a:rPr lang="en-US" u="sng"/>
              <a:t>distance</a:t>
            </a:r>
            <a:r>
              <a:rPr lang="en-US"/>
              <a:t> (d)</a:t>
            </a:r>
          </a:p>
          <a:p>
            <a:pPr>
              <a:buFont typeface="Wingdings" pitchFamily="2" charset="2"/>
              <a:buNone/>
            </a:pPr>
            <a:r>
              <a:rPr lang="en-US"/>
              <a:t>			          time  (t)</a:t>
            </a:r>
          </a:p>
          <a:p>
            <a:r>
              <a:rPr lang="en-US"/>
              <a:t>Units = </a:t>
            </a:r>
          </a:p>
          <a:p>
            <a:pPr lvl="1"/>
            <a:r>
              <a:rPr lang="en-US"/>
              <a:t>meters (m) /second (s)</a:t>
            </a:r>
          </a:p>
          <a:p>
            <a:pPr lvl="1"/>
            <a:r>
              <a:rPr lang="en-US"/>
              <a:t>Kilometers (km) / hour (h)</a:t>
            </a:r>
          </a:p>
          <a:p>
            <a:pPr lvl="1"/>
            <a:r>
              <a:rPr lang="en-US"/>
              <a:t>Miles (mi) / hour (h)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Constant Speed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Speed that does not change</a:t>
            </a:r>
          </a:p>
          <a:p>
            <a:r>
              <a:rPr lang="en-US" dirty="0"/>
              <a:t>A straight line on a position  -  time </a:t>
            </a:r>
            <a:r>
              <a:rPr lang="en-US" dirty="0" smtClean="0"/>
              <a:t>graph</a:t>
            </a:r>
          </a:p>
          <a:p>
            <a:r>
              <a:rPr lang="en-US" dirty="0" smtClean="0"/>
              <a:t>Also known as uniform speed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stance_graph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61913"/>
            <a:ext cx="9144000" cy="6732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 Speed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Total distance divided by total time</a:t>
            </a:r>
          </a:p>
          <a:p>
            <a:r>
              <a:rPr lang="en-US"/>
              <a:t>V = </a:t>
            </a:r>
            <a:r>
              <a:rPr lang="en-US" u="sng"/>
              <a:t>d</a:t>
            </a:r>
            <a:r>
              <a:rPr lang="en-US" u="sng" baseline="-25000"/>
              <a:t>2</a:t>
            </a:r>
            <a:r>
              <a:rPr lang="en-US" u="sng"/>
              <a:t> – d</a:t>
            </a:r>
            <a:r>
              <a:rPr lang="en-US" u="sng" baseline="-25000"/>
              <a:t>1</a:t>
            </a:r>
          </a:p>
          <a:p>
            <a:pPr>
              <a:buFont typeface="Wingdings" pitchFamily="2" charset="2"/>
              <a:buNone/>
            </a:pPr>
            <a:r>
              <a:rPr lang="en-US"/>
              <a:t>          t</a:t>
            </a:r>
            <a:r>
              <a:rPr lang="en-US" baseline="-25000"/>
              <a:t>2</a:t>
            </a:r>
            <a:r>
              <a:rPr lang="en-US"/>
              <a:t> – t</a:t>
            </a:r>
            <a:r>
              <a:rPr lang="en-US" baseline="-25000"/>
              <a:t>1</a:t>
            </a:r>
          </a:p>
          <a:p>
            <a:pPr>
              <a:buFont typeface="Wingdings" pitchFamily="2" charset="2"/>
              <a:buNone/>
            </a:pPr>
            <a:endParaRPr lang="en-US" baseline="-2500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971800"/>
            <a:ext cx="48768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591</TotalTime>
  <Words>628</Words>
  <Application>Microsoft Office PowerPoint</Application>
  <PresentationFormat>On-screen Show (4:3)</PresentationFormat>
  <Paragraphs>93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Garamond</vt:lpstr>
      <vt:lpstr>Times New Roman</vt:lpstr>
      <vt:lpstr>Wingdings</vt:lpstr>
      <vt:lpstr>Arial Black</vt:lpstr>
      <vt:lpstr>Stream</vt:lpstr>
      <vt:lpstr>Motion</vt:lpstr>
      <vt:lpstr>Frames of Reference</vt:lpstr>
      <vt:lpstr>Questions</vt:lpstr>
      <vt:lpstr>Question</vt:lpstr>
      <vt:lpstr>Motion</vt:lpstr>
      <vt:lpstr>Speed</vt:lpstr>
      <vt:lpstr>Constant Speed</vt:lpstr>
      <vt:lpstr>Slide 8</vt:lpstr>
      <vt:lpstr>Average Speed</vt:lpstr>
      <vt:lpstr>Velocity</vt:lpstr>
      <vt:lpstr>Velocity Practice Problems</vt:lpstr>
      <vt:lpstr>Graph Interpretation</vt:lpstr>
      <vt:lpstr>Comparing Lines on a Graph</vt:lpstr>
      <vt:lpstr>Review Questions</vt:lpstr>
      <vt:lpstr>Acceleration</vt:lpstr>
      <vt:lpstr>Constant Acceleration</vt:lpstr>
      <vt:lpstr>Non-uniform Acceleration</vt:lpstr>
      <vt:lpstr>Acceleration Word Problems *  Use the KFF chart  *</vt:lpstr>
      <vt:lpstr>Problems Continued…</vt:lpstr>
      <vt:lpstr>Review Questions</vt:lpstr>
      <vt:lpstr>Review Continued?</vt:lpstr>
    </vt:vector>
  </TitlesOfParts>
  <Company>Clarendon County School District Three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</dc:title>
  <dc:creator>Administrative Services</dc:creator>
  <cp:lastModifiedBy>Laura</cp:lastModifiedBy>
  <cp:revision>7</cp:revision>
  <dcterms:created xsi:type="dcterms:W3CDTF">2011-11-07T13:53:32Z</dcterms:created>
  <dcterms:modified xsi:type="dcterms:W3CDTF">2011-11-08T04:33:24Z</dcterms:modified>
</cp:coreProperties>
</file>